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44"/>
  </p:notesMasterIdLst>
  <p:sldIdLst>
    <p:sldId id="411" r:id="rId3"/>
    <p:sldId id="256" r:id="rId4"/>
    <p:sldId id="412" r:id="rId5"/>
    <p:sldId id="413" r:id="rId6"/>
    <p:sldId id="414" r:id="rId7"/>
    <p:sldId id="257" r:id="rId8"/>
    <p:sldId id="415" r:id="rId9"/>
    <p:sldId id="416" r:id="rId10"/>
    <p:sldId id="417" r:id="rId11"/>
    <p:sldId id="418" r:id="rId12"/>
    <p:sldId id="419" r:id="rId13"/>
    <p:sldId id="258" r:id="rId14"/>
    <p:sldId id="264" r:id="rId15"/>
    <p:sldId id="420" r:id="rId16"/>
    <p:sldId id="421" r:id="rId17"/>
    <p:sldId id="422" r:id="rId18"/>
    <p:sldId id="423" r:id="rId19"/>
    <p:sldId id="259" r:id="rId20"/>
    <p:sldId id="425" r:id="rId21"/>
    <p:sldId id="426" r:id="rId22"/>
    <p:sldId id="427" r:id="rId23"/>
    <p:sldId id="428" r:id="rId24"/>
    <p:sldId id="392" r:id="rId25"/>
    <p:sldId id="429" r:id="rId26"/>
    <p:sldId id="397" r:id="rId27"/>
    <p:sldId id="430" r:id="rId28"/>
    <p:sldId id="398" r:id="rId29"/>
    <p:sldId id="400" r:id="rId30"/>
    <p:sldId id="393" r:id="rId31"/>
    <p:sldId id="396" r:id="rId32"/>
    <p:sldId id="394" r:id="rId33"/>
    <p:sldId id="263" r:id="rId34"/>
    <p:sldId id="431" r:id="rId35"/>
    <p:sldId id="432" r:id="rId36"/>
    <p:sldId id="395" r:id="rId37"/>
    <p:sldId id="266" r:id="rId38"/>
    <p:sldId id="267" r:id="rId39"/>
    <p:sldId id="268" r:id="rId40"/>
    <p:sldId id="269" r:id="rId41"/>
    <p:sldId id="433" r:id="rId42"/>
    <p:sldId id="434"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85BD0-1AA1-4A41-B8BC-F098AF41DAEC}" v="47" dt="2021-09-10T19:00:03.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0"/>
    <p:restoredTop sz="94236" autoAdjust="0"/>
  </p:normalViewPr>
  <p:slideViewPr>
    <p:cSldViewPr snapToGrid="0">
      <p:cViewPr varScale="1">
        <p:scale>
          <a:sx n="151" d="100"/>
          <a:sy n="151" d="100"/>
        </p:scale>
        <p:origin x="5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Suzy [click]. She is going to go to the beach today. And she has sunscreen [click] and sunglasses [click] to bring with her.</a:t>
            </a:r>
            <a:endParaRPr dirty="0"/>
          </a:p>
        </p:txBody>
      </p:sp>
    </p:spTree>
    <p:extLst>
      <p:ext uri="{BB962C8B-B14F-4D97-AF65-F5344CB8AC3E}">
        <p14:creationId xmlns:p14="http://schemas.microsoft.com/office/powerpoint/2010/main" val="694429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extLst>
      <p:ext uri="{BB962C8B-B14F-4D97-AF65-F5344CB8AC3E}">
        <p14:creationId xmlns:p14="http://schemas.microsoft.com/office/powerpoint/2010/main" val="141185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help you remember that Suzy left her sunscreen at home, this picture will stay at the top of your screen.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Suzy is now at the beach. {click] Do you see that? She is getting a really bad sunburn! </a:t>
            </a:r>
            <a:r>
              <a:rPr lang="en-US" dirty="0" err="1"/>
              <a:t>Ohhhh</a:t>
            </a:r>
            <a:r>
              <a:rPr lang="en-US" dirty="0"/>
              <a:t>, Suzy forgot her sunscreen!</a:t>
            </a:r>
            <a:endParaRPr dirty="0"/>
          </a:p>
        </p:txBody>
      </p:sp>
    </p:spTree>
    <p:extLst>
      <p:ext uri="{BB962C8B-B14F-4D97-AF65-F5344CB8AC3E}">
        <p14:creationId xmlns:p14="http://schemas.microsoft.com/office/powerpoint/2010/main" val="143432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Suzy is now at the beach. {click] Do you see that? She is getting a really bad sunburn! </a:t>
            </a:r>
            <a:r>
              <a:rPr lang="en-US" dirty="0" err="1"/>
              <a:t>Ohhhh</a:t>
            </a:r>
            <a:r>
              <a:rPr lang="en-US" dirty="0"/>
              <a:t>, Suzy forgot her sunscreen!</a:t>
            </a:r>
            <a:endParaRPr dirty="0"/>
          </a:p>
        </p:txBody>
      </p:sp>
    </p:spTree>
    <p:extLst>
      <p:ext uri="{BB962C8B-B14F-4D97-AF65-F5344CB8AC3E}">
        <p14:creationId xmlns:p14="http://schemas.microsoft.com/office/powerpoint/2010/main" val="426803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Suzy is now at the beach. {click] Do you see that? She is getting a really bad sunburn! </a:t>
            </a:r>
            <a:r>
              <a:rPr lang="en-US" dirty="0" err="1"/>
              <a:t>Ohhhh</a:t>
            </a:r>
            <a:r>
              <a:rPr lang="en-US" dirty="0"/>
              <a:t>, Suzy forgot her sunscreen!</a:t>
            </a:r>
            <a:endParaRPr dirty="0"/>
          </a:p>
        </p:txBody>
      </p:sp>
    </p:spTree>
    <p:extLst>
      <p:ext uri="{BB962C8B-B14F-4D97-AF65-F5344CB8AC3E}">
        <p14:creationId xmlns:p14="http://schemas.microsoft.com/office/powerpoint/2010/main" val="51853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Suzy is now at the beach. {click] Do you see that? She is getting a really bad sunburn! </a:t>
            </a:r>
            <a:r>
              <a:rPr lang="en-US" dirty="0" err="1"/>
              <a:t>Ohhhh</a:t>
            </a:r>
            <a:r>
              <a:rPr lang="en-US" dirty="0"/>
              <a:t>, Suzy forgot her sunscreen!</a:t>
            </a:r>
            <a:endParaRPr dirty="0"/>
          </a:p>
        </p:txBody>
      </p:sp>
    </p:spTree>
    <p:extLst>
      <p:ext uri="{BB962C8B-B14F-4D97-AF65-F5344CB8AC3E}">
        <p14:creationId xmlns:p14="http://schemas.microsoft.com/office/powerpoint/2010/main" val="333792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Suzy is now at the beach. {click] Do you see that? She is getting a really bad sunburn! </a:t>
            </a:r>
            <a:r>
              <a:rPr lang="en-US" dirty="0" err="1"/>
              <a:t>Ohhhh</a:t>
            </a:r>
            <a:r>
              <a:rPr lang="en-US" dirty="0"/>
              <a:t>, Suzy forgot her sunscreen!</a:t>
            </a:r>
            <a:endParaRPr dirty="0"/>
          </a:p>
        </p:txBody>
      </p:sp>
    </p:spTree>
    <p:extLst>
      <p:ext uri="{BB962C8B-B14F-4D97-AF65-F5344CB8AC3E}">
        <p14:creationId xmlns:p14="http://schemas.microsoft.com/office/powerpoint/2010/main" val="374332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Andy [click]. And this is Andy’s basement window [click]. See the latch on the window [click]? It is broken! Andy needs to fix the latch on his basement window.</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Andy [click]. And this is Andy’s basement window [click]. See the latch on the window [click]? It is broken! Andy needs to fix the latch on his basement window.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957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Andy [click]. And this is Andy’s basement window [click]. See the latch on the window [click]? It is broken! Andy needs to fix the latch on his basement window.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108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Suzy [click]. She is going to go to the beach today. And she has sunscreen [click] and sunglasses [click] to bring with her.</a:t>
            </a:r>
            <a:endParaRPr dirty="0"/>
          </a:p>
        </p:txBody>
      </p:sp>
    </p:spTree>
    <p:extLst>
      <p:ext uri="{BB962C8B-B14F-4D97-AF65-F5344CB8AC3E}">
        <p14:creationId xmlns:p14="http://schemas.microsoft.com/office/powerpoint/2010/main" val="172772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Andy [click]. And this is Andy’s basement window [click]. See the latch on the window [click]? It is broken! Andy needs to fix the latch on his basement window.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070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is Andy [click]. And this is Andy’s basement window [click]. See the latch on the window [click]? It is broken! Andy needs to fix the latch on his basement window.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3831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Andy takes the latch off the window so he can fix it. See Andy is holding the latch [click, then click]?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Andy takes the latch off the window so he can fix it. See Andy is holding the latch [click, then click]? </a:t>
            </a:r>
            <a:endParaRPr dirty="0"/>
          </a:p>
        </p:txBody>
      </p:sp>
    </p:spTree>
    <p:extLst>
      <p:ext uri="{BB962C8B-B14F-4D97-AF65-F5344CB8AC3E}">
        <p14:creationId xmlns:p14="http://schemas.microsoft.com/office/powerpoint/2010/main" val="9189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is going to now go fix the latch in his workshop. But oh no it looks like window is open.</a:t>
            </a:r>
            <a:endParaRPr dirty="0"/>
          </a:p>
        </p:txBody>
      </p:sp>
    </p:spTree>
    <p:extLst>
      <p:ext uri="{BB962C8B-B14F-4D97-AF65-F5344CB8AC3E}">
        <p14:creationId xmlns:p14="http://schemas.microsoft.com/office/powerpoint/2010/main" val="231713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is going to now go fix the latch in his workshop. But oh no it looks like window is open.</a:t>
            </a:r>
            <a:endParaRPr dirty="0"/>
          </a:p>
        </p:txBody>
      </p:sp>
    </p:spTree>
    <p:extLst>
      <p:ext uri="{BB962C8B-B14F-4D97-AF65-F5344CB8AC3E}">
        <p14:creationId xmlns:p14="http://schemas.microsoft.com/office/powerpoint/2010/main" val="305182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 the window is open!</a:t>
            </a:r>
            <a:endParaRPr dirty="0"/>
          </a:p>
        </p:txBody>
      </p:sp>
    </p:spTree>
    <p:extLst>
      <p:ext uri="{BB962C8B-B14F-4D97-AF65-F5344CB8AC3E}">
        <p14:creationId xmlns:p14="http://schemas.microsoft.com/office/powerpoint/2010/main" val="216497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window is moving back and forth as Andy goes to his workshop</a:t>
            </a:r>
          </a:p>
        </p:txBody>
      </p:sp>
    </p:spTree>
    <p:extLst>
      <p:ext uri="{BB962C8B-B14F-4D97-AF65-F5344CB8AC3E}">
        <p14:creationId xmlns:p14="http://schemas.microsoft.com/office/powerpoint/2010/main" val="636545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 here is Andy in his workshop with the broken latch [click}</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help you remember that Andy is in his workshop fixing his basement window latch, this picture will remain here on the screen.</a:t>
            </a:r>
          </a:p>
          <a:p>
            <a:endParaRPr lang="en-US" dirty="0"/>
          </a:p>
        </p:txBody>
      </p:sp>
    </p:spTree>
    <p:extLst>
      <p:ext uri="{BB962C8B-B14F-4D97-AF65-F5344CB8AC3E}">
        <p14:creationId xmlns:p14="http://schemas.microsoft.com/office/powerpoint/2010/main" val="15970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Suzy [click]. She is going to go to the beach today. And she has sunscreen [click] and sunglasses [click] to bring with her.</a:t>
            </a:r>
            <a:endParaRPr dirty="0"/>
          </a:p>
        </p:txBody>
      </p:sp>
    </p:spTree>
    <p:extLst>
      <p:ext uri="{BB962C8B-B14F-4D97-AF65-F5344CB8AC3E}">
        <p14:creationId xmlns:p14="http://schemas.microsoft.com/office/powerpoint/2010/main" val="4663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885d6c69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885d6c69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Andy is fixing the basement window latch in his workshop it begins raining really hard. See the rain? </a:t>
            </a: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 the water is getting really high. On no the window latch is gone! And the window is open!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 the water is getting really high. On no the window latch is gone! And the window is open!</a:t>
            </a:r>
            <a:endParaRPr dirty="0"/>
          </a:p>
        </p:txBody>
      </p:sp>
    </p:spTree>
    <p:extLst>
      <p:ext uri="{BB962C8B-B14F-4D97-AF65-F5344CB8AC3E}">
        <p14:creationId xmlns:p14="http://schemas.microsoft.com/office/powerpoint/2010/main" val="120794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Look the water is getting really high. On no the window latch is gone! And the window is open!</a:t>
            </a:r>
            <a:endParaRPr dirty="0"/>
          </a:p>
        </p:txBody>
      </p:sp>
    </p:spTree>
    <p:extLst>
      <p:ext uri="{BB962C8B-B14F-4D97-AF65-F5344CB8AC3E}">
        <p14:creationId xmlns:p14="http://schemas.microsoft.com/office/powerpoint/2010/main" val="140213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water is coming in the basement!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b921f83b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b921f83b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921f83b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b921f83b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b921f83b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b921f83b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basement is flooded!</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basement is flooded!</a:t>
            </a:r>
            <a:endParaRPr dirty="0"/>
          </a:p>
        </p:txBody>
      </p:sp>
    </p:spTree>
    <p:extLst>
      <p:ext uri="{BB962C8B-B14F-4D97-AF65-F5344CB8AC3E}">
        <p14:creationId xmlns:p14="http://schemas.microsoft.com/office/powerpoint/2010/main" val="30273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Suzy [click]. She is going to go to the beach today. And she has sunscreen [click] and sunglasses [click] to bring with her.</a:t>
            </a:r>
            <a:endParaRPr dirty="0"/>
          </a:p>
        </p:txBody>
      </p:sp>
    </p:spTree>
    <p:extLst>
      <p:ext uri="{BB962C8B-B14F-4D97-AF65-F5344CB8AC3E}">
        <p14:creationId xmlns:p14="http://schemas.microsoft.com/office/powerpoint/2010/main" val="2657951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basement is flooded!</a:t>
            </a:r>
            <a:endParaRPr dirty="0"/>
          </a:p>
        </p:txBody>
      </p:sp>
    </p:spTree>
    <p:extLst>
      <p:ext uri="{BB962C8B-B14F-4D97-AF65-F5344CB8AC3E}">
        <p14:creationId xmlns:p14="http://schemas.microsoft.com/office/powerpoint/2010/main" val="429024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extLst>
      <p:ext uri="{BB962C8B-B14F-4D97-AF65-F5344CB8AC3E}">
        <p14:creationId xmlns:p14="http://schemas.microsoft.com/office/powerpoint/2010/main" val="180724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extLst>
      <p:ext uri="{BB962C8B-B14F-4D97-AF65-F5344CB8AC3E}">
        <p14:creationId xmlns:p14="http://schemas.microsoft.com/office/powerpoint/2010/main" val="326806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extLst>
      <p:ext uri="{BB962C8B-B14F-4D97-AF65-F5344CB8AC3E}">
        <p14:creationId xmlns:p14="http://schemas.microsoft.com/office/powerpoint/2010/main" val="2916378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She puts on her sunglasses and then she leaves to go to the beach [click]. Oh no she forgot to take her sunscreen! See the sunscreen is still on the table.</a:t>
            </a:r>
            <a:endParaRPr dirty="0"/>
          </a:p>
        </p:txBody>
      </p:sp>
    </p:spTree>
    <p:extLst>
      <p:ext uri="{BB962C8B-B14F-4D97-AF65-F5344CB8AC3E}">
        <p14:creationId xmlns:p14="http://schemas.microsoft.com/office/powerpoint/2010/main" val="7460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840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818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511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672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7250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92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190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3784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5019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7870274" y="4663225"/>
            <a:ext cx="1150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bit.ly/bitmojiclass</a:t>
            </a:r>
            <a:endParaRPr/>
          </a:p>
        </p:txBody>
      </p:sp>
    </p:spTree>
    <p:extLst>
      <p:ext uri="{BB962C8B-B14F-4D97-AF65-F5344CB8AC3E}">
        <p14:creationId xmlns:p14="http://schemas.microsoft.com/office/powerpoint/2010/main" val="311674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3/23/23</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06031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6132517"/>
      </p:ext>
    </p:extLst>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gif"/></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14.gif"/></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E6DDBE-55AB-49E6-92E6-072B30669CAE}"/>
              </a:ext>
            </a:extLst>
          </p:cNvPr>
          <p:cNvSpPr>
            <a:spLocks noGrp="1"/>
          </p:cNvSpPr>
          <p:nvPr>
            <p:ph type="body" idx="1"/>
          </p:nvPr>
        </p:nvSpPr>
        <p:spPr>
          <a:xfrm>
            <a:off x="1622738" y="833102"/>
            <a:ext cx="5898524" cy="3416400"/>
          </a:xfrm>
        </p:spPr>
        <p:txBody>
          <a:bodyPr>
            <a:normAutofit/>
          </a:bodyPr>
          <a:lstStyle/>
          <a:p>
            <a:pPr marL="114300" indent="0">
              <a:buNone/>
            </a:pPr>
            <a:r>
              <a:rPr lang="en-US" sz="2000" b="1" i="0" u="none" strike="noStrike" dirty="0">
                <a:solidFill>
                  <a:srgbClr val="595959"/>
                </a:solidFill>
                <a:effectLst/>
                <a:latin typeface="Calibri" panose="020F0502020204030204" pitchFamily="34" charset="0"/>
                <a:cs typeface="Calibri" panose="020F0502020204030204" pitchFamily="34" charset="0"/>
              </a:rPr>
              <a:t>Instructions:  </a:t>
            </a:r>
            <a:r>
              <a:rPr lang="en-US" sz="2000" b="0" i="0" u="none" strike="noStrike" dirty="0">
                <a:solidFill>
                  <a:srgbClr val="595959"/>
                </a:solidFill>
                <a:effectLst/>
                <a:latin typeface="Calibri" panose="020F0502020204030204" pitchFamily="34" charset="0"/>
                <a:cs typeface="Calibri" panose="020F0502020204030204" pitchFamily="34" charset="0"/>
              </a:rPr>
              <a:t>In this study, you will view </a:t>
            </a:r>
            <a:r>
              <a:rPr lang="en-US" sz="2000" dirty="0">
                <a:solidFill>
                  <a:srgbClr val="595959"/>
                </a:solidFill>
                <a:latin typeface="Calibri" panose="020F0502020204030204" pitchFamily="34" charset="0"/>
                <a:cs typeface="Calibri" panose="020F0502020204030204" pitchFamily="34" charset="0"/>
              </a:rPr>
              <a:t>two separate scenarios</a:t>
            </a:r>
            <a:r>
              <a:rPr lang="en-US" sz="2000" b="0" i="0" u="none" strike="noStrike" dirty="0">
                <a:solidFill>
                  <a:srgbClr val="595959"/>
                </a:solidFill>
                <a:effectLst/>
                <a:latin typeface="Calibri" panose="020F0502020204030204" pitchFamily="34" charset="0"/>
                <a:cs typeface="Calibri" panose="020F0502020204030204" pitchFamily="34" charset="0"/>
              </a:rPr>
              <a:t> and then be asked some questions about them. Though the depictions in the materials are suitable for children, we ask that you answer the questions on the basis of what you think and not on the basis of what you think a child might say. Again, we are only interested in what you think.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86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Oh no she forgot to take her sunscreen!</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54723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See the sunscreen is still on the table</a:t>
            </a: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F7EE1B9F-F429-4AFC-A52C-AA5532D8F9A5}"/>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50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sp>
        <p:nvSpPr>
          <p:cNvPr id="13" name="Explosion: 8 Points 12">
            <a:extLst>
              <a:ext uri="{FF2B5EF4-FFF2-40B4-BE49-F238E27FC236}">
                <a16:creationId xmlns:a16="http://schemas.microsoft.com/office/drawing/2014/main" id="{6D466C44-9A44-4C28-8DC7-03381BE8E2A9}"/>
              </a:ext>
            </a:extLst>
          </p:cNvPr>
          <p:cNvSpPr/>
          <p:nvPr/>
        </p:nvSpPr>
        <p:spPr>
          <a:xfrm>
            <a:off x="726129" y="251222"/>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Comic Sans MS" panose="030F0702030302020204" pitchFamily="66" charset="0"/>
              <a:cs typeface="Calibri" panose="020F0502020204030204" pitchFamily="34" charset="0"/>
            </a:endParaRPr>
          </a:p>
          <a:p>
            <a:pPr algn="ctr"/>
            <a:endParaRPr lang="en-US" sz="1100" dirty="0">
              <a:solidFill>
                <a:schemeClr val="tx1"/>
              </a:solidFill>
              <a:latin typeface="Comic Sans MS" panose="030F0702030302020204" pitchFamily="66" charset="0"/>
              <a:cs typeface="Calibri" panose="020F0502020204030204" pitchFamily="34" charset="0"/>
            </a:endParaRPr>
          </a:p>
          <a:p>
            <a:pPr algn="ctr"/>
            <a:r>
              <a:rPr lang="en-US" sz="1050" dirty="0">
                <a:solidFill>
                  <a:schemeClr val="tx1"/>
                </a:solidFill>
                <a:latin typeface="Comic Sans MS" panose="030F0702030302020204" pitchFamily="66" charset="0"/>
                <a:cs typeface="Calibri" panose="020F0502020204030204" pitchFamily="34" charset="0"/>
              </a:rPr>
              <a:t>To help you remember that Suzy left her sunscreen at home, this picture will stay at the top of your screen.</a:t>
            </a:r>
          </a:p>
          <a:p>
            <a:pPr algn="ct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9BBE954E-25A3-487F-9E88-0048BD0405CB}"/>
              </a:ext>
            </a:extLst>
          </p:cNvPr>
          <p:cNvSpPr/>
          <p:nvPr/>
        </p:nvSpPr>
        <p:spPr>
          <a:xfrm rot="16200000">
            <a:off x="5558354" y="37897"/>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Suzy is now at the beach</a:t>
            </a:r>
          </a:p>
        </p:txBody>
      </p:sp>
    </p:spTree>
    <p:extLst>
      <p:ext uri="{BB962C8B-B14F-4D97-AF65-F5344CB8AC3E}">
        <p14:creationId xmlns:p14="http://schemas.microsoft.com/office/powerpoint/2010/main" val="129532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Do you see that? She is getting a really bad sunburn!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
        <p:nvSpPr>
          <p:cNvPr id="32" name="Arrow: Down 31">
            <a:extLst>
              <a:ext uri="{FF2B5EF4-FFF2-40B4-BE49-F238E27FC236}">
                <a16:creationId xmlns:a16="http://schemas.microsoft.com/office/drawing/2014/main" id="{823C1138-D1BA-469B-9E13-E958A0F4664F}"/>
              </a:ext>
            </a:extLst>
          </p:cNvPr>
          <p:cNvSpPr/>
          <p:nvPr/>
        </p:nvSpPr>
        <p:spPr>
          <a:xfrm rot="6827930">
            <a:off x="2610015" y="1693170"/>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5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Comic Sans MS" panose="030F0702030302020204" pitchFamily="66" charset="0"/>
                <a:cs typeface="Calibri" panose="020F0502020204030204" pitchFamily="34" charset="0"/>
              </a:rPr>
              <a:t>Ohhh</a:t>
            </a:r>
            <a:r>
              <a:rPr lang="en-US" dirty="0">
                <a:solidFill>
                  <a:schemeClr val="tx1"/>
                </a:solidFill>
                <a:latin typeface="Comic Sans MS" panose="030F0702030302020204" pitchFamily="66" charset="0"/>
                <a:cs typeface="Calibri" panose="020F0502020204030204" pitchFamily="34" charset="0"/>
              </a:rPr>
              <a:t>, she forgot her sunscreen!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
        <p:nvSpPr>
          <p:cNvPr id="32" name="Arrow: Down 31">
            <a:extLst>
              <a:ext uri="{FF2B5EF4-FFF2-40B4-BE49-F238E27FC236}">
                <a16:creationId xmlns:a16="http://schemas.microsoft.com/office/drawing/2014/main" id="{823C1138-D1BA-469B-9E13-E958A0F4664F}"/>
              </a:ext>
            </a:extLst>
          </p:cNvPr>
          <p:cNvSpPr/>
          <p:nvPr/>
        </p:nvSpPr>
        <p:spPr>
          <a:xfrm rot="6827930">
            <a:off x="2610015" y="1693170"/>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45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question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16678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anose="030F0702030302020204" pitchFamily="66" charset="0"/>
                <a:cs typeface="Calibri" panose="020F0502020204030204" pitchFamily="34" charset="0"/>
              </a:rPr>
              <a:t>Why did Suzy’s skin 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336113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Andy</a:t>
            </a:r>
          </a:p>
        </p:txBody>
      </p:sp>
      <p:sp>
        <p:nvSpPr>
          <p:cNvPr id="15" name="Arrow: Down 14">
            <a:extLst>
              <a:ext uri="{FF2B5EF4-FFF2-40B4-BE49-F238E27FC236}">
                <a16:creationId xmlns:a16="http://schemas.microsoft.com/office/drawing/2014/main" id="{41CF1D62-1CDB-49FF-AA73-BA77F408156C}"/>
              </a:ext>
            </a:extLst>
          </p:cNvPr>
          <p:cNvSpPr/>
          <p:nvPr/>
        </p:nvSpPr>
        <p:spPr>
          <a:xfrm rot="4760024">
            <a:off x="4055970" y="276934"/>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 this is Andy’s basement window</a:t>
            </a:r>
          </a:p>
        </p:txBody>
      </p:sp>
      <p:sp>
        <p:nvSpPr>
          <p:cNvPr id="15" name="Arrow: Down 14">
            <a:extLst>
              <a:ext uri="{FF2B5EF4-FFF2-40B4-BE49-F238E27FC236}">
                <a16:creationId xmlns:a16="http://schemas.microsoft.com/office/drawing/2014/main" id="{41CF1D62-1CDB-49FF-AA73-BA77F408156C}"/>
              </a:ext>
            </a:extLst>
          </p:cNvPr>
          <p:cNvSpPr/>
          <p:nvPr/>
        </p:nvSpPr>
        <p:spPr>
          <a:xfrm rot="2837527">
            <a:off x="6024141" y="1022138"/>
            <a:ext cx="227527" cy="111399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45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Suzy</a:t>
            </a:r>
          </a:p>
        </p:txBody>
      </p:sp>
      <p:sp>
        <p:nvSpPr>
          <p:cNvPr id="3" name="Arrow: Down 2">
            <a:extLst>
              <a:ext uri="{FF2B5EF4-FFF2-40B4-BE49-F238E27FC236}">
                <a16:creationId xmlns:a16="http://schemas.microsoft.com/office/drawing/2014/main" id="{D5F33CC8-050F-4F4B-88D4-B739911B25BF}"/>
              </a:ext>
            </a:extLst>
          </p:cNvPr>
          <p:cNvSpPr/>
          <p:nvPr/>
        </p:nvSpPr>
        <p:spPr>
          <a:xfrm rot="5400000">
            <a:off x="3256389" y="912642"/>
            <a:ext cx="227527" cy="158803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60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the latch on the window?</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483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It is broken!</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34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needs to fix the latch on his basement window</a:t>
            </a:r>
          </a:p>
        </p:txBody>
      </p:sp>
    </p:spTree>
    <p:extLst>
      <p:ext uri="{BB962C8B-B14F-4D97-AF65-F5344CB8AC3E}">
        <p14:creationId xmlns:p14="http://schemas.microsoft.com/office/powerpoint/2010/main" val="324183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takes the latch off the window so he can fix 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Andy is holding the latch</a:t>
            </a:r>
          </a:p>
        </p:txBody>
      </p:sp>
      <p:sp>
        <p:nvSpPr>
          <p:cNvPr id="18" name="Arrow: Down 17">
            <a:extLst>
              <a:ext uri="{FF2B5EF4-FFF2-40B4-BE49-F238E27FC236}">
                <a16:creationId xmlns:a16="http://schemas.microsoft.com/office/drawing/2014/main" id="{643E6A37-7DFC-4235-B03B-06997DE421A7}"/>
              </a:ext>
            </a:extLst>
          </p:cNvPr>
          <p:cNvSpPr/>
          <p:nvPr/>
        </p:nvSpPr>
        <p:spPr>
          <a:xfrm rot="2719210">
            <a:off x="5474078" y="745432"/>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C79B4795-C7FF-4051-9391-E191E9D8F9C3}"/>
              </a:ext>
            </a:extLst>
          </p:cNvPr>
          <p:cNvSpPr/>
          <p:nvPr/>
        </p:nvSpPr>
        <p:spPr>
          <a:xfrm rot="2123370">
            <a:off x="5625276" y="833936"/>
            <a:ext cx="214047" cy="24098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309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He is now going to fix the latch in his workshop</a:t>
            </a:r>
          </a:p>
        </p:txBody>
      </p:sp>
    </p:spTree>
    <p:extLst>
      <p:ext uri="{BB962C8B-B14F-4D97-AF65-F5344CB8AC3E}">
        <p14:creationId xmlns:p14="http://schemas.microsoft.com/office/powerpoint/2010/main" val="315252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But oh no it looks like the window is open!</a:t>
            </a:r>
          </a:p>
        </p:txBody>
      </p:sp>
    </p:spTree>
    <p:extLst>
      <p:ext uri="{BB962C8B-B14F-4D97-AF65-F5344CB8AC3E}">
        <p14:creationId xmlns:p14="http://schemas.microsoft.com/office/powerpoint/2010/main" val="3610816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0" name="Google Shape;154;p30">
            <a:extLst>
              <a:ext uri="{FF2B5EF4-FFF2-40B4-BE49-F238E27FC236}">
                <a16:creationId xmlns:a16="http://schemas.microsoft.com/office/drawing/2014/main" id="{F7985F05-2089-40EB-8C63-0BD21C550960}"/>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27" name="Google Shape;206;p34">
            <a:extLst>
              <a:ext uri="{FF2B5EF4-FFF2-40B4-BE49-F238E27FC236}">
                <a16:creationId xmlns:a16="http://schemas.microsoft.com/office/drawing/2014/main" id="{8AED804C-CE3A-4E2B-9C34-E30EE7ED4B0E}"/>
              </a:ext>
            </a:extLst>
          </p:cNvPr>
          <p:cNvGrpSpPr/>
          <p:nvPr/>
        </p:nvGrpSpPr>
        <p:grpSpPr>
          <a:xfrm flipH="1">
            <a:off x="3788229" y="1374075"/>
            <a:ext cx="854946" cy="2243823"/>
            <a:chOff x="4643165" y="1347431"/>
            <a:chExt cx="765000" cy="2272226"/>
          </a:xfrm>
        </p:grpSpPr>
        <p:sp>
          <p:nvSpPr>
            <p:cNvPr id="28" name="Google Shape;207;p34">
              <a:extLst>
                <a:ext uri="{FF2B5EF4-FFF2-40B4-BE49-F238E27FC236}">
                  <a16:creationId xmlns:a16="http://schemas.microsoft.com/office/drawing/2014/main" id="{B2D65786-6003-4B10-9722-F7B244A044D8}"/>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08;p34">
              <a:extLst>
                <a:ext uri="{FF2B5EF4-FFF2-40B4-BE49-F238E27FC236}">
                  <a16:creationId xmlns:a16="http://schemas.microsoft.com/office/drawing/2014/main" id="{3C716EBD-F1F3-47E7-B8B8-9BDAB4066FD6}"/>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09;p34">
              <a:extLst>
                <a:ext uri="{FF2B5EF4-FFF2-40B4-BE49-F238E27FC236}">
                  <a16:creationId xmlns:a16="http://schemas.microsoft.com/office/drawing/2014/main" id="{3AB574B8-3CD3-4B98-B8EC-1C34D8403D2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0;p34">
              <a:extLst>
                <a:ext uri="{FF2B5EF4-FFF2-40B4-BE49-F238E27FC236}">
                  <a16:creationId xmlns:a16="http://schemas.microsoft.com/office/drawing/2014/main" id="{EF62745D-8E69-4325-B7B1-9814C6DA0F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1;p34">
              <a:extLst>
                <a:ext uri="{FF2B5EF4-FFF2-40B4-BE49-F238E27FC236}">
                  <a16:creationId xmlns:a16="http://schemas.microsoft.com/office/drawing/2014/main" id="{24C80680-571B-42A0-8711-5B832B0DB59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2;p34">
              <a:extLst>
                <a:ext uri="{FF2B5EF4-FFF2-40B4-BE49-F238E27FC236}">
                  <a16:creationId xmlns:a16="http://schemas.microsoft.com/office/drawing/2014/main" id="{31EFE2F1-BAE4-4347-BF29-F0EAA787189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213;p34">
            <a:extLst>
              <a:ext uri="{FF2B5EF4-FFF2-40B4-BE49-F238E27FC236}">
                <a16:creationId xmlns:a16="http://schemas.microsoft.com/office/drawing/2014/main" id="{06803B30-2BB6-452B-A39A-56252DC00440}"/>
              </a:ext>
            </a:extLst>
          </p:cNvPr>
          <p:cNvGrpSpPr/>
          <p:nvPr/>
        </p:nvGrpSpPr>
        <p:grpSpPr>
          <a:xfrm>
            <a:off x="6813049" y="1370852"/>
            <a:ext cx="854947" cy="2243823"/>
            <a:chOff x="4643165" y="1347431"/>
            <a:chExt cx="765000" cy="2272226"/>
          </a:xfrm>
        </p:grpSpPr>
        <p:sp>
          <p:nvSpPr>
            <p:cNvPr id="40" name="Google Shape;214;p34">
              <a:extLst>
                <a:ext uri="{FF2B5EF4-FFF2-40B4-BE49-F238E27FC236}">
                  <a16:creationId xmlns:a16="http://schemas.microsoft.com/office/drawing/2014/main" id="{F60C8219-481C-4C3F-B4FB-79A9F97769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5;p34">
              <a:extLst>
                <a:ext uri="{FF2B5EF4-FFF2-40B4-BE49-F238E27FC236}">
                  <a16:creationId xmlns:a16="http://schemas.microsoft.com/office/drawing/2014/main" id="{7773F4A1-18FC-436B-B470-3B8F30C5986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6;p34">
              <a:extLst>
                <a:ext uri="{FF2B5EF4-FFF2-40B4-BE49-F238E27FC236}">
                  <a16:creationId xmlns:a16="http://schemas.microsoft.com/office/drawing/2014/main" id="{12DA7757-0598-4A22-8C81-A4622FC11D88}"/>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7;p34">
              <a:extLst>
                <a:ext uri="{FF2B5EF4-FFF2-40B4-BE49-F238E27FC236}">
                  <a16:creationId xmlns:a16="http://schemas.microsoft.com/office/drawing/2014/main" id="{0771C168-A8E8-4946-BCDC-0BCA3A59DCCE}"/>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8;p34">
              <a:extLst>
                <a:ext uri="{FF2B5EF4-FFF2-40B4-BE49-F238E27FC236}">
                  <a16:creationId xmlns:a16="http://schemas.microsoft.com/office/drawing/2014/main" id="{DD85A5E3-C772-499E-937C-33EE8D846D2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9;p34">
              <a:extLst>
                <a:ext uri="{FF2B5EF4-FFF2-40B4-BE49-F238E27FC236}">
                  <a16:creationId xmlns:a16="http://schemas.microsoft.com/office/drawing/2014/main" id="{96B1E11E-287B-4C6C-8766-155A1FD74FCB}"/>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B7064659-5DB6-4C0D-800A-150AEC1A847F}"/>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5" name="Explosion: 8 Points 24">
            <a:extLst>
              <a:ext uri="{FF2B5EF4-FFF2-40B4-BE49-F238E27FC236}">
                <a16:creationId xmlns:a16="http://schemas.microsoft.com/office/drawing/2014/main" id="{F0FE6E50-803B-4C94-B2E6-E7A362D690E6}"/>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window is open!</a:t>
            </a:r>
          </a:p>
        </p:txBody>
      </p:sp>
    </p:spTree>
    <p:extLst>
      <p:ext uri="{BB962C8B-B14F-4D97-AF65-F5344CB8AC3E}">
        <p14:creationId xmlns:p14="http://schemas.microsoft.com/office/powerpoint/2010/main" val="215302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 name="Picture 29">
            <a:extLst>
              <a:ext uri="{FF2B5EF4-FFF2-40B4-BE49-F238E27FC236}">
                <a16:creationId xmlns:a16="http://schemas.microsoft.com/office/drawing/2014/main" id="{78686569-5332-4365-B954-CE2439863E66}"/>
              </a:ext>
            </a:extLst>
          </p:cNvPr>
          <p:cNvPicPr>
            <a:picLocks noChangeAspect="1"/>
          </p:cNvPicPr>
          <p:nvPr/>
        </p:nvPicPr>
        <p:blipFill rotWithShape="1">
          <a:blip r:embed="rId6"/>
          <a:srcRect b="25980"/>
          <a:stretch/>
        </p:blipFill>
        <p:spPr>
          <a:xfrm>
            <a:off x="1714844" y="2174906"/>
            <a:ext cx="2032069" cy="2959941"/>
          </a:xfrm>
          <a:prstGeom prst="rect">
            <a:avLst/>
          </a:prstGeom>
        </p:spPr>
      </p:pic>
      <p:sp>
        <p:nvSpPr>
          <p:cNvPr id="22" name="Explosion: 8 Points 21">
            <a:extLst>
              <a:ext uri="{FF2B5EF4-FFF2-40B4-BE49-F238E27FC236}">
                <a16:creationId xmlns:a16="http://schemas.microsoft.com/office/drawing/2014/main" id="{D672588A-F717-45FC-B037-E57F64098C70}"/>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The window is moving back and forth as Andy goes to his workshop</a:t>
            </a:r>
          </a:p>
        </p:txBody>
      </p:sp>
    </p:spTree>
    <p:extLst>
      <p:ext uri="{BB962C8B-B14F-4D97-AF65-F5344CB8AC3E}">
        <p14:creationId xmlns:p14="http://schemas.microsoft.com/office/powerpoint/2010/main" val="345315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31" descr="Table Clipart No Background"/>
          <p:cNvPicPr preferRelativeResize="0"/>
          <p:nvPr/>
        </p:nvPicPr>
        <p:blipFill rotWithShape="1">
          <a:blip r:embed="rId4">
            <a:alphaModFix/>
          </a:blip>
          <a:srcRect/>
          <a:stretch/>
        </p:blipFill>
        <p:spPr>
          <a:xfrm>
            <a:off x="2975695" y="3415316"/>
            <a:ext cx="6002438" cy="4419644"/>
          </a:xfrm>
          <a:prstGeom prst="rect">
            <a:avLst/>
          </a:prstGeom>
          <a:noFill/>
          <a:ln>
            <a:noFill/>
          </a:ln>
        </p:spPr>
      </p:pic>
      <p:pic>
        <p:nvPicPr>
          <p:cNvPr id="169" name="Google Shape;169;p31"/>
          <p:cNvPicPr preferRelativeResize="0"/>
          <p:nvPr/>
        </p:nvPicPr>
        <p:blipFill>
          <a:blip r:embed="rId5">
            <a:alphaModFix/>
          </a:blip>
          <a:stretch>
            <a:fillRect/>
          </a:stretch>
        </p:blipFill>
        <p:spPr>
          <a:xfrm>
            <a:off x="4601771" y="1110831"/>
            <a:ext cx="3047550" cy="1563950"/>
          </a:xfrm>
          <a:prstGeom prst="rect">
            <a:avLst/>
          </a:prstGeom>
          <a:noFill/>
          <a:ln>
            <a:noFill/>
          </a:ln>
        </p:spPr>
      </p:pic>
      <p:pic>
        <p:nvPicPr>
          <p:cNvPr id="170" name="Google Shape;170;p31"/>
          <p:cNvPicPr preferRelativeResize="0"/>
          <p:nvPr/>
        </p:nvPicPr>
        <p:blipFill>
          <a:blip r:embed="rId6">
            <a:alphaModFix/>
          </a:blip>
          <a:stretch>
            <a:fillRect/>
          </a:stretch>
        </p:blipFill>
        <p:spPr>
          <a:xfrm>
            <a:off x="3502639" y="2694722"/>
            <a:ext cx="1673599" cy="958595"/>
          </a:xfrm>
          <a:prstGeom prst="rect">
            <a:avLst/>
          </a:prstGeom>
          <a:noFill/>
          <a:ln>
            <a:noFill/>
          </a:ln>
        </p:spPr>
      </p:pic>
      <p:pic>
        <p:nvPicPr>
          <p:cNvPr id="171" name="Google Shape;171;p31"/>
          <p:cNvPicPr preferRelativeResize="0"/>
          <p:nvPr/>
        </p:nvPicPr>
        <p:blipFill>
          <a:blip r:embed="rId6">
            <a:alphaModFix/>
          </a:blip>
          <a:stretch>
            <a:fillRect/>
          </a:stretch>
        </p:blipFill>
        <p:spPr>
          <a:xfrm>
            <a:off x="5176238" y="2694722"/>
            <a:ext cx="1673599" cy="958595"/>
          </a:xfrm>
          <a:prstGeom prst="rect">
            <a:avLst/>
          </a:prstGeom>
          <a:noFill/>
          <a:ln>
            <a:noFill/>
          </a:ln>
        </p:spPr>
      </p:pic>
      <p:pic>
        <p:nvPicPr>
          <p:cNvPr id="172" name="Google Shape;172;p31"/>
          <p:cNvPicPr preferRelativeResize="0"/>
          <p:nvPr/>
        </p:nvPicPr>
        <p:blipFill>
          <a:blip r:embed="rId6">
            <a:alphaModFix/>
          </a:blip>
          <a:stretch>
            <a:fillRect/>
          </a:stretch>
        </p:blipFill>
        <p:spPr>
          <a:xfrm>
            <a:off x="6849837" y="2688441"/>
            <a:ext cx="1673599" cy="958595"/>
          </a:xfrm>
          <a:prstGeom prst="rect">
            <a:avLst/>
          </a:prstGeom>
          <a:noFill/>
          <a:ln>
            <a:noFill/>
          </a:ln>
        </p:spPr>
      </p:pic>
      <p:pic>
        <p:nvPicPr>
          <p:cNvPr id="173" name="Google Shape;173;p31"/>
          <p:cNvPicPr preferRelativeResize="0"/>
          <p:nvPr/>
        </p:nvPicPr>
        <p:blipFill>
          <a:blip r:embed="rId7">
            <a:alphaModFix/>
          </a:blip>
          <a:stretch>
            <a:fillRect/>
          </a:stretch>
        </p:blipFill>
        <p:spPr>
          <a:xfrm rot="-1085909">
            <a:off x="7204023" y="3942927"/>
            <a:ext cx="965226" cy="693035"/>
          </a:xfrm>
          <a:prstGeom prst="rect">
            <a:avLst/>
          </a:prstGeom>
          <a:noFill/>
          <a:ln>
            <a:noFill/>
          </a:ln>
        </p:spPr>
      </p:pic>
      <p:pic>
        <p:nvPicPr>
          <p:cNvPr id="174" name="Google Shape;174;p31"/>
          <p:cNvPicPr preferRelativeResize="0"/>
          <p:nvPr/>
        </p:nvPicPr>
        <p:blipFill>
          <a:blip r:embed="rId8">
            <a:alphaModFix/>
          </a:blip>
          <a:stretch>
            <a:fillRect/>
          </a:stretch>
        </p:blipFill>
        <p:spPr>
          <a:xfrm>
            <a:off x="1628908" y="2089130"/>
            <a:ext cx="2173295" cy="3657067"/>
          </a:xfrm>
          <a:prstGeom prst="rect">
            <a:avLst/>
          </a:prstGeom>
          <a:noFill/>
          <a:ln>
            <a:noFill/>
          </a:ln>
        </p:spPr>
      </p:pic>
      <p:sp>
        <p:nvSpPr>
          <p:cNvPr id="175" name="Google Shape;175;p31"/>
          <p:cNvSpPr/>
          <p:nvPr/>
        </p:nvSpPr>
        <p:spPr>
          <a:xfrm rot="4796927">
            <a:off x="2188956" y="3903517"/>
            <a:ext cx="487522" cy="109365"/>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76;p31"/>
          <p:cNvSpPr/>
          <p:nvPr/>
        </p:nvSpPr>
        <p:spPr>
          <a:xfrm rot="-3990644">
            <a:off x="4051029" y="4144453"/>
            <a:ext cx="318394" cy="449058"/>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Explosion: 8 Points 15">
            <a:extLst>
              <a:ext uri="{FF2B5EF4-FFF2-40B4-BE49-F238E27FC236}">
                <a16:creationId xmlns:a16="http://schemas.microsoft.com/office/drawing/2014/main" id="{DDF8E1D0-9766-4225-A83E-648D0726173D}"/>
              </a:ext>
            </a:extLst>
          </p:cNvPr>
          <p:cNvSpPr/>
          <p:nvPr/>
        </p:nvSpPr>
        <p:spPr>
          <a:xfrm>
            <a:off x="71289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here is Andy in his workshop with the broken latch</a:t>
            </a:r>
          </a:p>
        </p:txBody>
      </p:sp>
      <p:sp>
        <p:nvSpPr>
          <p:cNvPr id="17" name="Arrow: Down 16">
            <a:extLst>
              <a:ext uri="{FF2B5EF4-FFF2-40B4-BE49-F238E27FC236}">
                <a16:creationId xmlns:a16="http://schemas.microsoft.com/office/drawing/2014/main" id="{C2A8E94B-7373-4425-A8D7-21E4FC83C18A}"/>
              </a:ext>
            </a:extLst>
          </p:cNvPr>
          <p:cNvSpPr/>
          <p:nvPr/>
        </p:nvSpPr>
        <p:spPr>
          <a:xfrm rot="20566050">
            <a:off x="1963820" y="1357469"/>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FB9BFDB-C584-4BA9-AD1E-88DB27B472DC}"/>
              </a:ext>
            </a:extLst>
          </p:cNvPr>
          <p:cNvSpPr/>
          <p:nvPr/>
        </p:nvSpPr>
        <p:spPr>
          <a:xfrm rot="20302828">
            <a:off x="3603915" y="1409981"/>
            <a:ext cx="214047" cy="278192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is going to go to the beach today. </a:t>
            </a:r>
            <a:endParaRPr lang="en-US"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51487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70EDC-66E5-469A-8368-7F2090D40B23}"/>
              </a:ext>
            </a:extLst>
          </p:cNvPr>
          <p:cNvPicPr>
            <a:picLocks noChangeAspect="1"/>
          </p:cNvPicPr>
          <p:nvPr/>
        </p:nvPicPr>
        <p:blipFill>
          <a:blip r:embed="rId3"/>
          <a:stretch>
            <a:fillRect/>
          </a:stretch>
        </p:blipFill>
        <p:spPr>
          <a:xfrm>
            <a:off x="1" y="1"/>
            <a:ext cx="3640588" cy="2402958"/>
          </a:xfrm>
          <a:prstGeom prst="rect">
            <a:avLst/>
          </a:prstGeom>
        </p:spPr>
      </p:pic>
      <p:sp>
        <p:nvSpPr>
          <p:cNvPr id="5" name="Explosion: 8 Points 4">
            <a:extLst>
              <a:ext uri="{FF2B5EF4-FFF2-40B4-BE49-F238E27FC236}">
                <a16:creationId xmlns:a16="http://schemas.microsoft.com/office/drawing/2014/main" id="{583B14EA-15AD-4612-A449-D474CA3202C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dirty="0">
                <a:solidFill>
                  <a:schemeClr val="tx1"/>
                </a:solidFill>
                <a:latin typeface="Comic Sans MS" panose="030F0702030302020204" pitchFamily="66" charset="0"/>
              </a:rPr>
              <a:t>To help you remember that Andy is in his workshop fixing his basement window latch, this picture will remain here on the screen</a:t>
            </a:r>
            <a:endParaRPr lang="en-US" sz="950" dirty="0">
              <a:solidFill>
                <a:schemeClr val="tx1"/>
              </a:solidFill>
              <a:latin typeface="Comic Sans MS" panose="030F0702030302020204" pitchFamily="66" charset="0"/>
              <a:cs typeface="Calibri" panose="020F0502020204030204" pitchFamily="34" charset="0"/>
            </a:endParaRPr>
          </a:p>
        </p:txBody>
      </p:sp>
      <p:sp>
        <p:nvSpPr>
          <p:cNvPr id="6" name="Arrow: Down 5">
            <a:extLst>
              <a:ext uri="{FF2B5EF4-FFF2-40B4-BE49-F238E27FC236}">
                <a16:creationId xmlns:a16="http://schemas.microsoft.com/office/drawing/2014/main" id="{B75BF90E-5BA0-4D76-B11B-A239B0563015}"/>
              </a:ext>
            </a:extLst>
          </p:cNvPr>
          <p:cNvSpPr/>
          <p:nvPr/>
        </p:nvSpPr>
        <p:spPr>
          <a:xfrm rot="5400000">
            <a:off x="4324851" y="-206238"/>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07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82" name="Google Shape;182;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grpSp>
        <p:nvGrpSpPr>
          <p:cNvPr id="28" name="Google Shape;206;p34">
            <a:extLst>
              <a:ext uri="{FF2B5EF4-FFF2-40B4-BE49-F238E27FC236}">
                <a16:creationId xmlns:a16="http://schemas.microsoft.com/office/drawing/2014/main" id="{24A004FC-4CF5-4540-9804-34285E5DA058}"/>
              </a:ext>
            </a:extLst>
          </p:cNvPr>
          <p:cNvGrpSpPr/>
          <p:nvPr/>
        </p:nvGrpSpPr>
        <p:grpSpPr>
          <a:xfrm>
            <a:off x="4659479" y="1352102"/>
            <a:ext cx="765000" cy="2243823"/>
            <a:chOff x="4643165" y="1347431"/>
            <a:chExt cx="765000" cy="2272226"/>
          </a:xfrm>
        </p:grpSpPr>
        <p:sp>
          <p:nvSpPr>
            <p:cNvPr id="29" name="Google Shape;207;p34">
              <a:extLst>
                <a:ext uri="{FF2B5EF4-FFF2-40B4-BE49-F238E27FC236}">
                  <a16:creationId xmlns:a16="http://schemas.microsoft.com/office/drawing/2014/main" id="{97729649-6D27-4B59-89E7-786EAC85E42B}"/>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08;p34">
              <a:extLst>
                <a:ext uri="{FF2B5EF4-FFF2-40B4-BE49-F238E27FC236}">
                  <a16:creationId xmlns:a16="http://schemas.microsoft.com/office/drawing/2014/main" id="{481F6931-6283-49C0-9E91-26EB5A4385B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9;p34">
              <a:extLst>
                <a:ext uri="{FF2B5EF4-FFF2-40B4-BE49-F238E27FC236}">
                  <a16:creationId xmlns:a16="http://schemas.microsoft.com/office/drawing/2014/main" id="{9D689573-CA90-456E-B64C-E1B9476BD04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0;p34">
              <a:extLst>
                <a:ext uri="{FF2B5EF4-FFF2-40B4-BE49-F238E27FC236}">
                  <a16:creationId xmlns:a16="http://schemas.microsoft.com/office/drawing/2014/main" id="{EE4F3F9F-E898-44FB-AF2B-B89E6CA0530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1;p34">
              <a:extLst>
                <a:ext uri="{FF2B5EF4-FFF2-40B4-BE49-F238E27FC236}">
                  <a16:creationId xmlns:a16="http://schemas.microsoft.com/office/drawing/2014/main" id="{DD1C4784-CF23-4859-867F-FED72DB2E7DA}"/>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2;p34">
              <a:extLst>
                <a:ext uri="{FF2B5EF4-FFF2-40B4-BE49-F238E27FC236}">
                  <a16:creationId xmlns:a16="http://schemas.microsoft.com/office/drawing/2014/main" id="{F0B2A130-1988-45E2-862E-5BC44D74F1D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213;p34">
            <a:extLst>
              <a:ext uri="{FF2B5EF4-FFF2-40B4-BE49-F238E27FC236}">
                <a16:creationId xmlns:a16="http://schemas.microsoft.com/office/drawing/2014/main" id="{72D19B20-CF86-4E19-A73D-D646F9B360F1}"/>
              </a:ext>
            </a:extLst>
          </p:cNvPr>
          <p:cNvGrpSpPr/>
          <p:nvPr/>
        </p:nvGrpSpPr>
        <p:grpSpPr>
          <a:xfrm flipH="1">
            <a:off x="6064354" y="1348879"/>
            <a:ext cx="765000" cy="2243823"/>
            <a:chOff x="4643165" y="1347431"/>
            <a:chExt cx="765000" cy="2272226"/>
          </a:xfrm>
        </p:grpSpPr>
        <p:sp>
          <p:nvSpPr>
            <p:cNvPr id="36" name="Google Shape;214;p34">
              <a:extLst>
                <a:ext uri="{FF2B5EF4-FFF2-40B4-BE49-F238E27FC236}">
                  <a16:creationId xmlns:a16="http://schemas.microsoft.com/office/drawing/2014/main" id="{3A26FFDB-28D5-49B5-9759-FCB7874204C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5;p34">
              <a:extLst>
                <a:ext uri="{FF2B5EF4-FFF2-40B4-BE49-F238E27FC236}">
                  <a16:creationId xmlns:a16="http://schemas.microsoft.com/office/drawing/2014/main" id="{EFC29910-5A34-44C4-A619-1538E40E82A2}"/>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6;p34">
              <a:extLst>
                <a:ext uri="{FF2B5EF4-FFF2-40B4-BE49-F238E27FC236}">
                  <a16:creationId xmlns:a16="http://schemas.microsoft.com/office/drawing/2014/main" id="{E82A2EB1-CD96-46FF-A816-489176E3F6D2}"/>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7;p34">
              <a:extLst>
                <a:ext uri="{FF2B5EF4-FFF2-40B4-BE49-F238E27FC236}">
                  <a16:creationId xmlns:a16="http://schemas.microsoft.com/office/drawing/2014/main" id="{874C7ECE-A02B-474B-93E7-CA17996DF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8;p34">
              <a:extLst>
                <a:ext uri="{FF2B5EF4-FFF2-40B4-BE49-F238E27FC236}">
                  <a16:creationId xmlns:a16="http://schemas.microsoft.com/office/drawing/2014/main" id="{0FDE841C-8EC7-4D8C-AA2A-1CC2998CC350}"/>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9;p34">
              <a:extLst>
                <a:ext uri="{FF2B5EF4-FFF2-40B4-BE49-F238E27FC236}">
                  <a16:creationId xmlns:a16="http://schemas.microsoft.com/office/drawing/2014/main" id="{6E4FED11-8FC2-4F87-B649-5F8FBF70384A}"/>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2" name="Google Shape;220;p34">
            <a:extLst>
              <a:ext uri="{FF2B5EF4-FFF2-40B4-BE49-F238E27FC236}">
                <a16:creationId xmlns:a16="http://schemas.microsoft.com/office/drawing/2014/main" id="{A98C56E4-FBD0-479A-970C-EE791DB4CA0E}"/>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 name="Picture 20">
            <a:extLst>
              <a:ext uri="{FF2B5EF4-FFF2-40B4-BE49-F238E27FC236}">
                <a16:creationId xmlns:a16="http://schemas.microsoft.com/office/drawing/2014/main" id="{54C9EAF5-0D0F-4FF1-9D11-6CA2F9B03B97}"/>
              </a:ext>
            </a:extLst>
          </p:cNvPr>
          <p:cNvPicPr>
            <a:picLocks noChangeAspect="1"/>
          </p:cNvPicPr>
          <p:nvPr/>
        </p:nvPicPr>
        <p:blipFill>
          <a:blip r:embed="rId5"/>
          <a:stretch>
            <a:fillRect/>
          </a:stretch>
        </p:blipFill>
        <p:spPr>
          <a:xfrm>
            <a:off x="1" y="1"/>
            <a:ext cx="3640588" cy="2402958"/>
          </a:xfrm>
          <a:prstGeom prst="rect">
            <a:avLst/>
          </a:prstGeom>
        </p:spPr>
      </p:pic>
      <p:sp>
        <p:nvSpPr>
          <p:cNvPr id="22" name="Explosion: 8 Points 21">
            <a:extLst>
              <a:ext uri="{FF2B5EF4-FFF2-40B4-BE49-F238E27FC236}">
                <a16:creationId xmlns:a16="http://schemas.microsoft.com/office/drawing/2014/main" id="{8A4BDD08-F699-4242-9B7B-C5BD5216883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dirty="0">
                <a:solidFill>
                  <a:schemeClr val="tx1"/>
                </a:solidFill>
                <a:latin typeface="Comic Sans MS" panose="030F0702030302020204" pitchFamily="66" charset="0"/>
              </a:rPr>
              <a:t>As Andy is fixing the basement window latch in his workshop it begins raining really hard.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Look the water is getting really high!</a:t>
            </a:r>
          </a:p>
        </p:txBody>
      </p:sp>
      <p:sp>
        <p:nvSpPr>
          <p:cNvPr id="24" name="Arrow: Down 23">
            <a:extLst>
              <a:ext uri="{FF2B5EF4-FFF2-40B4-BE49-F238E27FC236}">
                <a16:creationId xmlns:a16="http://schemas.microsoft.com/office/drawing/2014/main" id="{48F09CBA-4F88-49EC-9BAF-B281F2289FA3}"/>
              </a:ext>
            </a:extLst>
          </p:cNvPr>
          <p:cNvSpPr/>
          <p:nvPr/>
        </p:nvSpPr>
        <p:spPr>
          <a:xfrm rot="1408663">
            <a:off x="5927276" y="1202559"/>
            <a:ext cx="227527" cy="198717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Oh no, the window latch is gone!</a:t>
            </a:r>
          </a:p>
        </p:txBody>
      </p:sp>
    </p:spTree>
    <p:extLst>
      <p:ext uri="{BB962C8B-B14F-4D97-AF65-F5344CB8AC3E}">
        <p14:creationId xmlns:p14="http://schemas.microsoft.com/office/powerpoint/2010/main" val="175363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And the window is open!</a:t>
            </a:r>
          </a:p>
        </p:txBody>
      </p:sp>
    </p:spTree>
    <p:extLst>
      <p:ext uri="{BB962C8B-B14F-4D97-AF65-F5344CB8AC3E}">
        <p14:creationId xmlns:p14="http://schemas.microsoft.com/office/powerpoint/2010/main" val="3285927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26" name="Google Shape;226;p35"/>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27" name="Google Shape;227;p35"/>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28" name="Google Shape;228;p35"/>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29" name="Google Shape;229;p35"/>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48" name="Google Shape;248;p35"/>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29" name="Google Shape;206;p34">
            <a:extLst>
              <a:ext uri="{FF2B5EF4-FFF2-40B4-BE49-F238E27FC236}">
                <a16:creationId xmlns:a16="http://schemas.microsoft.com/office/drawing/2014/main" id="{3EE6B841-DF18-4792-A45D-47010DE54517}"/>
              </a:ext>
            </a:extLst>
          </p:cNvPr>
          <p:cNvGrpSpPr/>
          <p:nvPr/>
        </p:nvGrpSpPr>
        <p:grpSpPr>
          <a:xfrm flipH="1">
            <a:off x="3788229" y="1374075"/>
            <a:ext cx="854946" cy="2243823"/>
            <a:chOff x="4643165" y="1347431"/>
            <a:chExt cx="765000" cy="2272226"/>
          </a:xfrm>
        </p:grpSpPr>
        <p:sp>
          <p:nvSpPr>
            <p:cNvPr id="30" name="Google Shape;207;p34">
              <a:extLst>
                <a:ext uri="{FF2B5EF4-FFF2-40B4-BE49-F238E27FC236}">
                  <a16:creationId xmlns:a16="http://schemas.microsoft.com/office/drawing/2014/main" id="{B8C858BE-4C2D-460B-BD76-1A617800D67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AF6A640A-3CC6-417F-A91C-D55463F37D6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C3529438-E1C5-49CE-8B8B-4CA8C58FE6C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1A8AD727-3A4D-4936-AC74-011E37C7C4D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1D48BA93-3952-4568-9986-A7193F6F4231}"/>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83798A59-46E7-4431-B8EF-51BEFF1CFA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8683E35D-8324-440E-9E82-5544C2745647}"/>
              </a:ext>
            </a:extLst>
          </p:cNvPr>
          <p:cNvGrpSpPr/>
          <p:nvPr/>
        </p:nvGrpSpPr>
        <p:grpSpPr>
          <a:xfrm>
            <a:off x="6813049" y="1370852"/>
            <a:ext cx="854947" cy="2243823"/>
            <a:chOff x="4643165" y="1347431"/>
            <a:chExt cx="765000" cy="2272226"/>
          </a:xfrm>
        </p:grpSpPr>
        <p:sp>
          <p:nvSpPr>
            <p:cNvPr id="37" name="Google Shape;214;p34">
              <a:extLst>
                <a:ext uri="{FF2B5EF4-FFF2-40B4-BE49-F238E27FC236}">
                  <a16:creationId xmlns:a16="http://schemas.microsoft.com/office/drawing/2014/main" id="{CE5ABDCF-BB09-416F-85E6-E5F14D86515A}"/>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B6588CE7-6DB7-41ED-94E3-8045F38EBBF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356B31BC-B5EA-44F9-8EFE-94E61DB328E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BB5D40A1-EE75-4224-8A5A-2469A8BAD5C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46AD5EA0-6485-4F14-B060-ACCC7D3A037E}"/>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2DEBFCB6-827B-4FB5-AA97-BDAB3EAD874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78CAA1B9-DE32-48D6-9D7A-9EE16F713BAE}"/>
              </a:ext>
            </a:extLst>
          </p:cNvPr>
          <p:cNvPicPr>
            <a:picLocks noChangeAspect="1"/>
          </p:cNvPicPr>
          <p:nvPr/>
        </p:nvPicPr>
        <p:blipFill>
          <a:blip r:embed="rId6"/>
          <a:stretch>
            <a:fillRect/>
          </a:stretch>
        </p:blipFill>
        <p:spPr>
          <a:xfrm>
            <a:off x="1" y="1"/>
            <a:ext cx="3640588" cy="2402958"/>
          </a:xfrm>
          <a:prstGeom prst="rect">
            <a:avLst/>
          </a:prstGeom>
        </p:spPr>
      </p:pic>
      <p:sp>
        <p:nvSpPr>
          <p:cNvPr id="25" name="Explosion: 8 Points 24">
            <a:extLst>
              <a:ext uri="{FF2B5EF4-FFF2-40B4-BE49-F238E27FC236}">
                <a16:creationId xmlns:a16="http://schemas.microsoft.com/office/drawing/2014/main" id="{59183F1F-36FC-4D96-B999-C3179AF9FC4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water is coming in the basement!</a:t>
            </a:r>
          </a:p>
        </p:txBody>
      </p:sp>
      <p:sp>
        <p:nvSpPr>
          <p:cNvPr id="27" name="Arrow: Down 26">
            <a:extLst>
              <a:ext uri="{FF2B5EF4-FFF2-40B4-BE49-F238E27FC236}">
                <a16:creationId xmlns:a16="http://schemas.microsoft.com/office/drawing/2014/main" id="{B4DFB8BA-B7C7-4E1B-963A-864D9B3EABC7}"/>
              </a:ext>
            </a:extLst>
          </p:cNvPr>
          <p:cNvSpPr/>
          <p:nvPr/>
        </p:nvSpPr>
        <p:spPr>
          <a:xfrm rot="1408663">
            <a:off x="5852546" y="1187030"/>
            <a:ext cx="227527" cy="2362337"/>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pic>
        <p:nvPicPr>
          <p:cNvPr id="253" name="Google Shape;253;p36"/>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54" name="Google Shape;254;p36"/>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55" name="Google Shape;255;p36"/>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56" name="Google Shape;256;p36"/>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57" name="Google Shape;257;p36"/>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58" name="Google Shape;258;p36"/>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259" name="Google Shape;259;p36"/>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260" name="Google Shape;260;p36"/>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61" name="Google Shape;261;p36"/>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B52F82A2-B47A-4354-AE30-08AC58B7A914}"/>
              </a:ext>
            </a:extLst>
          </p:cNvPr>
          <p:cNvGrpSpPr/>
          <p:nvPr/>
        </p:nvGrpSpPr>
        <p:grpSpPr>
          <a:xfrm>
            <a:off x="4659479" y="1352102"/>
            <a:ext cx="765000" cy="2243823"/>
            <a:chOff x="4643165" y="1347431"/>
            <a:chExt cx="765000" cy="2272226"/>
          </a:xfrm>
        </p:grpSpPr>
        <p:sp>
          <p:nvSpPr>
            <p:cNvPr id="35" name="Google Shape;207;p34">
              <a:extLst>
                <a:ext uri="{FF2B5EF4-FFF2-40B4-BE49-F238E27FC236}">
                  <a16:creationId xmlns:a16="http://schemas.microsoft.com/office/drawing/2014/main" id="{1E91D395-8D18-43EB-9304-7A8D4BB66C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D34EBD73-58B6-4608-930C-90AC5B5B1E3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65461C3F-3464-4AF0-B910-3390B921C3A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42B9F72C-802C-4A9A-8EDF-D3160FFDDD62}"/>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A936C2B6-A5BE-4794-BFF4-6980A97E6639}"/>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3D043988-1D73-443B-8973-A47BDE47365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0035EDB8-473F-4A8E-A636-3AB50A558174}"/>
              </a:ext>
            </a:extLst>
          </p:cNvPr>
          <p:cNvGrpSpPr/>
          <p:nvPr/>
        </p:nvGrpSpPr>
        <p:grpSpPr>
          <a:xfrm flipH="1">
            <a:off x="6064354" y="1348879"/>
            <a:ext cx="765000" cy="2243823"/>
            <a:chOff x="4643165" y="1347431"/>
            <a:chExt cx="765000" cy="2272226"/>
          </a:xfrm>
        </p:grpSpPr>
        <p:sp>
          <p:nvSpPr>
            <p:cNvPr id="42" name="Google Shape;214;p34">
              <a:extLst>
                <a:ext uri="{FF2B5EF4-FFF2-40B4-BE49-F238E27FC236}">
                  <a16:creationId xmlns:a16="http://schemas.microsoft.com/office/drawing/2014/main" id="{2B235C9B-5C15-42DB-81B1-0DCB3FDAA203}"/>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86FF2491-BC72-42EC-AE8F-68055A8F8BF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53542DF9-D976-4105-985C-F37798F4764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98DD2D8-9876-492C-9EFC-1D6D8CA853DC}"/>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2AD005E-6553-4AB2-BF62-0101070C36A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26713C07-82E2-406C-96A0-68912B6BAB9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 name="Google Shape;220;p34">
            <a:extLst>
              <a:ext uri="{FF2B5EF4-FFF2-40B4-BE49-F238E27FC236}">
                <a16:creationId xmlns:a16="http://schemas.microsoft.com/office/drawing/2014/main" id="{51483D22-0F19-4E79-B195-D4C3D8664B9B}"/>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 name="Picture 27">
            <a:extLst>
              <a:ext uri="{FF2B5EF4-FFF2-40B4-BE49-F238E27FC236}">
                <a16:creationId xmlns:a16="http://schemas.microsoft.com/office/drawing/2014/main" id="{62CAE19D-DE91-428A-BEF6-156E9E764E34}"/>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pic>
        <p:nvPicPr>
          <p:cNvPr id="286" name="Google Shape;286;p37"/>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87" name="Google Shape;287;p37"/>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88" name="Google Shape;288;p37"/>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89" name="Google Shape;289;p37"/>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90" name="Google Shape;290;p37"/>
          <p:cNvPicPr preferRelativeResize="0"/>
          <p:nvPr/>
        </p:nvPicPr>
        <p:blipFill>
          <a:blip r:embed="rId5">
            <a:alphaModFix/>
          </a:blip>
          <a:stretch>
            <a:fillRect/>
          </a:stretch>
        </p:blipFill>
        <p:spPr>
          <a:xfrm>
            <a:off x="3075275" y="3789050"/>
            <a:ext cx="4347374" cy="219425"/>
          </a:xfrm>
          <a:prstGeom prst="rect">
            <a:avLst/>
          </a:prstGeom>
          <a:noFill/>
          <a:ln>
            <a:noFill/>
          </a:ln>
        </p:spPr>
      </p:pic>
      <p:pic>
        <p:nvPicPr>
          <p:cNvPr id="291" name="Google Shape;291;p37"/>
          <p:cNvPicPr preferRelativeResize="0"/>
          <p:nvPr/>
        </p:nvPicPr>
        <p:blipFill>
          <a:blip r:embed="rId5">
            <a:alphaModFix/>
          </a:blip>
          <a:stretch>
            <a:fillRect/>
          </a:stretch>
        </p:blipFill>
        <p:spPr>
          <a:xfrm>
            <a:off x="2392775" y="3941450"/>
            <a:ext cx="5182274" cy="219425"/>
          </a:xfrm>
          <a:prstGeom prst="rect">
            <a:avLst/>
          </a:prstGeom>
          <a:noFill/>
          <a:ln>
            <a:noFill/>
          </a:ln>
        </p:spPr>
      </p:pic>
      <p:pic>
        <p:nvPicPr>
          <p:cNvPr id="292" name="Google Shape;292;p37"/>
          <p:cNvPicPr preferRelativeResize="0"/>
          <p:nvPr/>
        </p:nvPicPr>
        <p:blipFill>
          <a:blip r:embed="rId5">
            <a:alphaModFix/>
          </a:blip>
          <a:stretch>
            <a:fillRect/>
          </a:stretch>
        </p:blipFill>
        <p:spPr>
          <a:xfrm>
            <a:off x="1532225" y="4093850"/>
            <a:ext cx="6195226" cy="219425"/>
          </a:xfrm>
          <a:prstGeom prst="rect">
            <a:avLst/>
          </a:prstGeom>
          <a:noFill/>
          <a:ln>
            <a:noFill/>
          </a:ln>
        </p:spPr>
      </p:pic>
      <p:pic>
        <p:nvPicPr>
          <p:cNvPr id="293" name="Google Shape;293;p37"/>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94" name="Google Shape;294;p37"/>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295" name="Google Shape;295;p37"/>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14" name="Google Shape;314;p37"/>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1B2680F1-F05B-4156-9480-02801E4425DD}"/>
              </a:ext>
            </a:extLst>
          </p:cNvPr>
          <p:cNvGrpSpPr/>
          <p:nvPr/>
        </p:nvGrpSpPr>
        <p:grpSpPr>
          <a:xfrm flipH="1">
            <a:off x="3788229" y="1374075"/>
            <a:ext cx="854946" cy="2243823"/>
            <a:chOff x="4643165" y="1347431"/>
            <a:chExt cx="765000" cy="2272226"/>
          </a:xfrm>
        </p:grpSpPr>
        <p:sp>
          <p:nvSpPr>
            <p:cNvPr id="35" name="Google Shape;207;p34">
              <a:extLst>
                <a:ext uri="{FF2B5EF4-FFF2-40B4-BE49-F238E27FC236}">
                  <a16:creationId xmlns:a16="http://schemas.microsoft.com/office/drawing/2014/main" id="{14D37FA9-0669-42BE-B8ED-4EE2DD219D29}"/>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6832B714-F37D-4E40-84AB-07DD27286DC5}"/>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EB3445AC-BC79-4DC5-BC67-FED2575C2D5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B8CDAB2E-5FD0-4AD5-819F-55271E2E919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CA69417A-3F08-4D2B-A6F5-1E8D7D24383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54DE4C82-2A87-4037-A846-F99EA4D331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7BDA238D-6498-4E65-96D3-07E85BDD4BBB}"/>
              </a:ext>
            </a:extLst>
          </p:cNvPr>
          <p:cNvGrpSpPr/>
          <p:nvPr/>
        </p:nvGrpSpPr>
        <p:grpSpPr>
          <a:xfrm>
            <a:off x="6813049" y="1370852"/>
            <a:ext cx="854947" cy="2243823"/>
            <a:chOff x="4643165" y="1347431"/>
            <a:chExt cx="765000" cy="2272226"/>
          </a:xfrm>
        </p:grpSpPr>
        <p:sp>
          <p:nvSpPr>
            <p:cNvPr id="42" name="Google Shape;214;p34">
              <a:extLst>
                <a:ext uri="{FF2B5EF4-FFF2-40B4-BE49-F238E27FC236}">
                  <a16:creationId xmlns:a16="http://schemas.microsoft.com/office/drawing/2014/main" id="{6BC04D65-C2F2-4E7D-9FC7-BA592068E5D6}"/>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2F2CEFD4-1DDB-4C4E-BC92-D246489439D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ACC2DB35-ECBE-4091-82E5-FCC1E27D605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A532BC4-B1BE-461C-9553-DAF1FF3516C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F4B67E4-5898-4FBA-A2AE-2EF560806BE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E42B0E5F-7441-44F9-814C-BB5B8652BB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9" name="Picture 28">
            <a:extLst>
              <a:ext uri="{FF2B5EF4-FFF2-40B4-BE49-F238E27FC236}">
                <a16:creationId xmlns:a16="http://schemas.microsoft.com/office/drawing/2014/main" id="{5574FFF2-1352-4EDD-B175-3208F040B9D9}"/>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38"/>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20" name="Google Shape;320;p38"/>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21" name="Google Shape;321;p38"/>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22" name="Google Shape;322;p38"/>
          <p:cNvPicPr preferRelativeResize="0"/>
          <p:nvPr/>
        </p:nvPicPr>
        <p:blipFill>
          <a:blip r:embed="rId5">
            <a:alphaModFix/>
          </a:blip>
          <a:stretch>
            <a:fillRect/>
          </a:stretch>
        </p:blipFill>
        <p:spPr>
          <a:xfrm>
            <a:off x="3955600" y="3484250"/>
            <a:ext cx="3162250" cy="219425"/>
          </a:xfrm>
          <a:prstGeom prst="rect">
            <a:avLst/>
          </a:prstGeom>
          <a:noFill/>
          <a:ln>
            <a:noFill/>
          </a:ln>
        </p:spPr>
      </p:pic>
      <p:pic>
        <p:nvPicPr>
          <p:cNvPr id="323" name="Google Shape;323;p38"/>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24" name="Google Shape;324;p38"/>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25" name="Google Shape;325;p38"/>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26" name="Google Shape;326;p38"/>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27" name="Google Shape;327;p38"/>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28" name="Google Shape;328;p38"/>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29" name="Google Shape;329;p38"/>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30" name="Google Shape;330;p38"/>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31" name="Google Shape;331;p38"/>
          <p:cNvPicPr preferRelativeResize="0"/>
          <p:nvPr/>
        </p:nvPicPr>
        <p:blipFill>
          <a:blip r:embed="rId5">
            <a:alphaModFix/>
          </a:blip>
          <a:stretch>
            <a:fillRect/>
          </a:stretch>
        </p:blipFill>
        <p:spPr>
          <a:xfrm>
            <a:off x="283450" y="4703450"/>
            <a:ext cx="8348501" cy="219425"/>
          </a:xfrm>
          <a:prstGeom prst="rect">
            <a:avLst/>
          </a:prstGeom>
          <a:noFill/>
          <a:ln>
            <a:noFill/>
          </a:ln>
        </p:spPr>
      </p:pic>
      <p:grpSp>
        <p:nvGrpSpPr>
          <p:cNvPr id="37" name="Google Shape;206;p34">
            <a:extLst>
              <a:ext uri="{FF2B5EF4-FFF2-40B4-BE49-F238E27FC236}">
                <a16:creationId xmlns:a16="http://schemas.microsoft.com/office/drawing/2014/main" id="{926618EF-5EA6-4FF4-A661-110B406AC6D4}"/>
              </a:ext>
            </a:extLst>
          </p:cNvPr>
          <p:cNvGrpSpPr/>
          <p:nvPr/>
        </p:nvGrpSpPr>
        <p:grpSpPr>
          <a:xfrm>
            <a:off x="4659479" y="1352102"/>
            <a:ext cx="765000" cy="2243823"/>
            <a:chOff x="4643165" y="1347431"/>
            <a:chExt cx="765000" cy="2272226"/>
          </a:xfrm>
        </p:grpSpPr>
        <p:sp>
          <p:nvSpPr>
            <p:cNvPr id="38" name="Google Shape;207;p34">
              <a:extLst>
                <a:ext uri="{FF2B5EF4-FFF2-40B4-BE49-F238E27FC236}">
                  <a16:creationId xmlns:a16="http://schemas.microsoft.com/office/drawing/2014/main" id="{BBAC46E8-05F5-4523-8B3B-DF61242B6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08;p34">
              <a:extLst>
                <a:ext uri="{FF2B5EF4-FFF2-40B4-BE49-F238E27FC236}">
                  <a16:creationId xmlns:a16="http://schemas.microsoft.com/office/drawing/2014/main" id="{C4A5B521-2121-41AC-9713-77528263AC7A}"/>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09;p34">
              <a:extLst>
                <a:ext uri="{FF2B5EF4-FFF2-40B4-BE49-F238E27FC236}">
                  <a16:creationId xmlns:a16="http://schemas.microsoft.com/office/drawing/2014/main" id="{1C568313-DBD4-447A-AB27-4C7993526A30}"/>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0;p34">
              <a:extLst>
                <a:ext uri="{FF2B5EF4-FFF2-40B4-BE49-F238E27FC236}">
                  <a16:creationId xmlns:a16="http://schemas.microsoft.com/office/drawing/2014/main" id="{1EB1F01D-A09B-4248-B986-6F3DE1894071}"/>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1;p34">
              <a:extLst>
                <a:ext uri="{FF2B5EF4-FFF2-40B4-BE49-F238E27FC236}">
                  <a16:creationId xmlns:a16="http://schemas.microsoft.com/office/drawing/2014/main" id="{B5C8A409-346D-4221-82F4-16C17DE814D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2;p34">
              <a:extLst>
                <a:ext uri="{FF2B5EF4-FFF2-40B4-BE49-F238E27FC236}">
                  <a16:creationId xmlns:a16="http://schemas.microsoft.com/office/drawing/2014/main" id="{6A60071F-F793-498C-B4F7-3EC3FF4ED1C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 name="Google Shape;213;p34">
            <a:extLst>
              <a:ext uri="{FF2B5EF4-FFF2-40B4-BE49-F238E27FC236}">
                <a16:creationId xmlns:a16="http://schemas.microsoft.com/office/drawing/2014/main" id="{1073CCC4-C930-4600-ACA2-B3590D0310AB}"/>
              </a:ext>
            </a:extLst>
          </p:cNvPr>
          <p:cNvGrpSpPr/>
          <p:nvPr/>
        </p:nvGrpSpPr>
        <p:grpSpPr>
          <a:xfrm flipH="1">
            <a:off x="6064354" y="1348879"/>
            <a:ext cx="765000" cy="2243823"/>
            <a:chOff x="4643165" y="1347431"/>
            <a:chExt cx="765000" cy="2272226"/>
          </a:xfrm>
        </p:grpSpPr>
        <p:sp>
          <p:nvSpPr>
            <p:cNvPr id="45" name="Google Shape;214;p34">
              <a:extLst>
                <a:ext uri="{FF2B5EF4-FFF2-40B4-BE49-F238E27FC236}">
                  <a16:creationId xmlns:a16="http://schemas.microsoft.com/office/drawing/2014/main" id="{8CB0A842-1E9B-4E98-884F-76BCC850041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5;p34">
              <a:extLst>
                <a:ext uri="{FF2B5EF4-FFF2-40B4-BE49-F238E27FC236}">
                  <a16:creationId xmlns:a16="http://schemas.microsoft.com/office/drawing/2014/main" id="{F0579A53-F4C2-4257-A823-F2C49157DAB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6;p34">
              <a:extLst>
                <a:ext uri="{FF2B5EF4-FFF2-40B4-BE49-F238E27FC236}">
                  <a16:creationId xmlns:a16="http://schemas.microsoft.com/office/drawing/2014/main" id="{B2A2B175-FB5E-4C32-8F9C-2F7B2EB6510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7;p34">
              <a:extLst>
                <a:ext uri="{FF2B5EF4-FFF2-40B4-BE49-F238E27FC236}">
                  <a16:creationId xmlns:a16="http://schemas.microsoft.com/office/drawing/2014/main" id="{925A6973-B880-4B49-9BEA-4459C857212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8;p34">
              <a:extLst>
                <a:ext uri="{FF2B5EF4-FFF2-40B4-BE49-F238E27FC236}">
                  <a16:creationId xmlns:a16="http://schemas.microsoft.com/office/drawing/2014/main" id="{72D86EB4-371B-453A-B4E0-A780E0C7988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9;p34">
              <a:extLst>
                <a:ext uri="{FF2B5EF4-FFF2-40B4-BE49-F238E27FC236}">
                  <a16:creationId xmlns:a16="http://schemas.microsoft.com/office/drawing/2014/main" id="{DF95FF27-C3E2-498E-97DD-B78EA44E5876}"/>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220;p34">
            <a:extLst>
              <a:ext uri="{FF2B5EF4-FFF2-40B4-BE49-F238E27FC236}">
                <a16:creationId xmlns:a16="http://schemas.microsoft.com/office/drawing/2014/main" id="{1A32E6B3-E1C3-48F0-A626-DFFF811566C8}"/>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2" name="Picture 31">
            <a:extLst>
              <a:ext uri="{FF2B5EF4-FFF2-40B4-BE49-F238E27FC236}">
                <a16:creationId xmlns:a16="http://schemas.microsoft.com/office/drawing/2014/main" id="{9F116D47-8BCF-4193-A98A-28B70C1C00FC}"/>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4" name="Explosion: 8 Points 33">
            <a:extLst>
              <a:ext uri="{FF2B5EF4-FFF2-40B4-BE49-F238E27FC236}">
                <a16:creationId xmlns:a16="http://schemas.microsoft.com/office/drawing/2014/main" id="{1A1FE3B6-E7AB-4ED1-BF3B-E3824C24CAAA}"/>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basement is flooded!</a:t>
            </a:r>
          </a:p>
        </p:txBody>
      </p:sp>
      <p:sp>
        <p:nvSpPr>
          <p:cNvPr id="35" name="Arrow: Down 34">
            <a:extLst>
              <a:ext uri="{FF2B5EF4-FFF2-40B4-BE49-F238E27FC236}">
                <a16:creationId xmlns:a16="http://schemas.microsoft.com/office/drawing/2014/main" id="{229F2783-AF12-4B2F-AD7B-541C97DA5727}"/>
              </a:ext>
            </a:extLst>
          </p:cNvPr>
          <p:cNvSpPr/>
          <p:nvPr/>
        </p:nvSpPr>
        <p:spPr>
          <a:xfrm rot="1408663">
            <a:off x="5659619" y="1146940"/>
            <a:ext cx="227527" cy="333086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she has sunscreen…</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question</a:t>
            </a:r>
          </a:p>
        </p:txBody>
      </p:sp>
    </p:spTree>
    <p:extLst>
      <p:ext uri="{BB962C8B-B14F-4D97-AF65-F5344CB8AC3E}">
        <p14:creationId xmlns:p14="http://schemas.microsoft.com/office/powerpoint/2010/main" val="1913338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Comic Sans MS" panose="030F0702030302020204" pitchFamily="66" charset="0"/>
                <a:cs typeface="Calibri" panose="020F0502020204030204" pitchFamily="34" charset="0"/>
              </a:rPr>
              <a:t>Why did the basement flood?</a:t>
            </a:r>
          </a:p>
        </p:txBody>
      </p:sp>
    </p:spTree>
    <p:extLst>
      <p:ext uri="{BB962C8B-B14F-4D97-AF65-F5344CB8AC3E}">
        <p14:creationId xmlns:p14="http://schemas.microsoft.com/office/powerpoint/2010/main" val="282948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sunglasses to bring with her</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074268" y="1388811"/>
            <a:ext cx="227527" cy="199209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60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puts on her sunglasses</a:t>
            </a:r>
            <a:endParaRPr lang="en-US" b="1" dirty="0">
              <a:solidFill>
                <a:schemeClr val="tx1"/>
              </a:solidFill>
              <a:latin typeface="Comic Sans MS" panose="030F0702030302020204" pitchFamily="66"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then she leaves to go to the beach</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6901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2626755"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57853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755007"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34689094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1382</Words>
  <Application>Microsoft Macintosh PowerPoint</Application>
  <PresentationFormat>On-screen Show (16:9)</PresentationFormat>
  <Paragraphs>89</Paragraphs>
  <Slides>41</Slides>
  <Notes>40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Arial</vt:lpstr>
      <vt:lpstr>Calibri</vt:lpstr>
      <vt:lpstr>Comic Sans MS</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david rose</dc:creator>
  <cp:lastModifiedBy>David Rose</cp:lastModifiedBy>
  <cp:revision>14</cp:revision>
  <dcterms:modified xsi:type="dcterms:W3CDTF">2023-03-23T18:05:44Z</dcterms:modified>
</cp:coreProperties>
</file>